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348" r:id="rId6"/>
    <p:sldId id="303" r:id="rId7"/>
    <p:sldId id="368" r:id="rId8"/>
    <p:sldId id="369" r:id="rId9"/>
    <p:sldId id="370" r:id="rId10"/>
    <p:sldId id="371" r:id="rId11"/>
    <p:sldId id="372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EA12BF-9352-3074-B16C-C8F52083ABCC}" name="Rhiannon McCluskey" initials="RM" userId="S::rhiannonmc@ids.ac.uk::8b54e1df-654d-46ae-af96-8485261289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32" autoAdjust="0"/>
  </p:normalViewPr>
  <p:slideViewPr>
    <p:cSldViewPr snapToGrid="0">
      <p:cViewPr varScale="1">
        <p:scale>
          <a:sx n="49" d="100"/>
          <a:sy n="49" d="100"/>
        </p:scale>
        <p:origin x="2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F9EC8-3E1C-4E94-B7E2-7698D44AF20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62D03-0EAA-4CAF-AC66-BF74C3B3AF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83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2D03-0EAA-4CAF-AC66-BF74C3B3AF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8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2D03-0EAA-4CAF-AC66-BF74C3B3AFA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8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2D03-0EAA-4CAF-AC66-BF74C3B3AF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9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2D03-0EAA-4CAF-AC66-BF74C3B3AFA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9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2D03-0EAA-4CAF-AC66-BF74C3B3AF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5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2D03-0EAA-4CAF-AC66-BF74C3B3AFA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62D03-0EAA-4CAF-AC66-BF74C3B3AFA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9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794502"/>
            <a:ext cx="4696177" cy="118369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Main presentation title goes in here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97711-58F8-BDDC-E8CF-899F43971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3406" y="2442365"/>
            <a:ext cx="4696177" cy="24528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IN HERE</a:t>
            </a:r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94113" y="-2057595"/>
            <a:ext cx="9143999" cy="1168476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4319954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 &amp; date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794502"/>
            <a:ext cx="4696177" cy="118369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Main presentation title goes in here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97711-58F8-BDDC-E8CF-899F43971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3406" y="2442365"/>
            <a:ext cx="4696177" cy="24528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IN HERE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490670" y="-2044416"/>
            <a:ext cx="9137113" cy="11658406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4319954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 &amp; date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286B8AC0-41A2-702C-75D5-7ECD8F453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4014" y="6353233"/>
            <a:ext cx="1169323" cy="129924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DBA306-8987-B5A2-D549-0DC1274A80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3350" y="0"/>
            <a:ext cx="570865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3053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E77B8-FCAD-0155-0F43-3F802D2C6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6982" y="595474"/>
            <a:ext cx="6288913" cy="85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3D3021-2CF6-D7C9-258F-701BA0705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08" y="2929918"/>
            <a:ext cx="7241771" cy="998164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title page to introduce a new section or important slide</a:t>
            </a:r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793355F-FBB7-5DCB-B805-EB0A3CECB2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500000" flipV="1">
            <a:off x="11070546" y="283494"/>
            <a:ext cx="798658" cy="8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960757"/>
            <a:ext cx="4696177" cy="634498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 for listening</a:t>
            </a:r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94113" y="-2057595"/>
            <a:ext cx="9143999" cy="1168476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3708969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E77B8-FCAD-0155-0F43-3F802D2C6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6982" y="595474"/>
            <a:ext cx="6288913" cy="85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08" y="2929918"/>
            <a:ext cx="7241771" cy="998164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title page to introduce a new section or important slide</a:t>
            </a:r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793355F-FBB7-5DCB-B805-EB0A3CECB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500000" flipV="1">
            <a:off x="11070546" y="283494"/>
            <a:ext cx="798658" cy="887398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0B915D3-7FBF-BD18-711B-5397F6F2E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24874" y="-1584960"/>
            <a:ext cx="6043188" cy="685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AC67017-0BD1-1E5B-475E-FC28B7EBA5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331583" y="5879942"/>
            <a:ext cx="742142" cy="8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960757"/>
            <a:ext cx="4696177" cy="634498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 for listening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490670" y="-2044416"/>
            <a:ext cx="9137113" cy="11658406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3708969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4A2AD-0259-31F7-4485-A8466E2C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D1710-9F1D-4507-5C70-A66B07193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63039-8D5C-B6A4-8B12-CECCD5E1D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F893-F58D-224C-9F29-AD7569DDA67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69632-25EF-0676-451F-FEE30F089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0B3D7-7980-CCB2-863C-B5B3BC360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489F-DC6C-9442-8B12-104B40D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5" r:id="rId4"/>
    <p:sldLayoutId id="2147483656" r:id="rId5"/>
    <p:sldLayoutId id="2147483657" r:id="rId6"/>
    <p:sldLayoutId id="2147483651" r:id="rId7"/>
    <p:sldLayoutId id="2147483652" r:id="rId8"/>
    <p:sldLayoutId id="21474836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 baseline="0">
          <a:solidFill>
            <a:schemeClr val="tx1"/>
          </a:solidFill>
          <a:latin typeface="Spline Sans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Spline Sans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 baseline="0">
          <a:solidFill>
            <a:schemeClr val="tx1"/>
          </a:solidFill>
          <a:latin typeface="Spline Sans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BF34-57EE-5134-BE2B-3C078ACCD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4306"/>
            <a:ext cx="5113106" cy="118369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Spline Sans Medium"/>
              </a:rPr>
              <a:t>Catch them if you can</a:t>
            </a:r>
            <a:br>
              <a:rPr lang="en-US" sz="4000" b="1" dirty="0">
                <a:latin typeface="Spline Sans Medium"/>
              </a:rPr>
            </a:br>
            <a:br>
              <a:rPr lang="en-US" b="1" dirty="0">
                <a:latin typeface="Spline Sans Medium"/>
              </a:rPr>
            </a:br>
            <a:r>
              <a:rPr lang="en-US" sz="2700" b="1" dirty="0">
                <a:latin typeface="Spline Sans Medium"/>
              </a:rPr>
              <a:t>The BMS registration phase in Freetown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007C2-557C-11DB-FCF2-3AA0F1326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7831" y="4547466"/>
            <a:ext cx="4811923" cy="6407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/>
              <a:t>Giovanni Occhiali</a:t>
            </a:r>
          </a:p>
          <a:p>
            <a:r>
              <a:rPr lang="en-US" sz="2000" b="1" i="1" dirty="0"/>
              <a:t>Research Fellow, ICTD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75CEA8A-C6E5-DF1C-8C3D-70D649CA4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05" y="6123478"/>
            <a:ext cx="1512779" cy="31412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82A2BB2-CC4C-C009-5453-4E7B295A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017" y="6037349"/>
            <a:ext cx="1206915" cy="41332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5E11C2-C847-8F22-AC03-A04EA51F6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656" y="6027396"/>
            <a:ext cx="1011477" cy="428866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D3FC2CF-5BEB-9D79-1B3D-D7054FB56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533" y="5997539"/>
            <a:ext cx="504260" cy="5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9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554F49-7571-043D-CAF5-C315318B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426"/>
            <a:ext cx="5257800" cy="432897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Taxpayers registration &amp; DRM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CE9DD0B-997C-DF60-BF04-E44238213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014" y="1962819"/>
            <a:ext cx="6332078" cy="438985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Registration drives promises: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Increased revenue for the state.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Reduction of informality.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GB" sz="2000" dirty="0"/>
              <a:t>Increased service delivery to newly registered.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Increasing evidence to challenge this view, various exercises with disappointing outcomes.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/>
              <a:t>Why?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GB" sz="2200" dirty="0"/>
              <a:t>Little focus on the </a:t>
            </a:r>
            <a:r>
              <a:rPr lang="en-GB" sz="2200" b="1" i="1" dirty="0"/>
              <a:t>process</a:t>
            </a:r>
            <a:r>
              <a:rPr lang="en-GB" sz="2200" dirty="0"/>
              <a:t> of registering taxpayers, often thought of as a light switch.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Ethnographic observation of enumeration, interviews, FGDs &amp; data analysis.</a:t>
            </a:r>
          </a:p>
        </p:txBody>
      </p:sp>
    </p:spTree>
    <p:extLst>
      <p:ext uri="{BB962C8B-B14F-4D97-AF65-F5344CB8AC3E}">
        <p14:creationId xmlns:p14="http://schemas.microsoft.com/office/powerpoint/2010/main" val="32440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A226-6C59-1C91-B6A4-D6E09054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426"/>
            <a:ext cx="5257800" cy="432897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The Block Management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2C63-18AE-ACF1-47EE-0356625EFE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50" y="1962819"/>
            <a:ext cx="5708650" cy="42487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Division of urban area in smaller catchments (blocks).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Identification &amp; registration of all micro &amp; small taxpayers.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Opening of one office per block to manage them.</a:t>
            </a:r>
            <a:endParaRPr lang="en-GB" sz="2200" dirty="0"/>
          </a:p>
        </p:txBody>
      </p:sp>
      <p:pic>
        <p:nvPicPr>
          <p:cNvPr id="14" name="Picture Placeholder 13" descr="Map&#10;&#10;Description automatically generated">
            <a:extLst>
              <a:ext uri="{FF2B5EF4-FFF2-40B4-BE49-F238E27FC236}">
                <a16:creationId xmlns:a16="http://schemas.microsoft.com/office/drawing/2014/main" id="{C16F1A4C-7000-3BAC-0751-A2050AB2ED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-9102" b="-9102"/>
          <a:stretch/>
        </p:blipFill>
        <p:spPr/>
      </p:pic>
    </p:spTree>
    <p:extLst>
      <p:ext uri="{BB962C8B-B14F-4D97-AF65-F5344CB8AC3E}">
        <p14:creationId xmlns:p14="http://schemas.microsoft.com/office/powerpoint/2010/main" val="340314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A226-6C59-1C91-B6A4-D6E09054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426"/>
            <a:ext cx="5257800" cy="432897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The Block Management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2C63-18AE-ACF1-47EE-0356625EFE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50" y="1962819"/>
            <a:ext cx="5708650" cy="42487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Division of urban area in smaller catchments (blocks).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Identification &amp; registration of all micro &amp; small taxpayers in each block.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Opening of one office per block to manage them.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Phase 2: July-October 2021.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5,577 businesses and 843 landlords without TIN identified.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/>
              <a:t>Total revenue potential: Le16.2-21.8 million.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57B8F5-6EE8-51EE-7348-81238CB3D7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0542" r="20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358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554F49-7571-043D-CAF5-C315318B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426"/>
            <a:ext cx="5257800" cy="432897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BMS - key gains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CE9DD0B-997C-DF60-BF04-E44238213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014" y="1962819"/>
            <a:ext cx="6332078" cy="43898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Identified some high-earning individuals: 50 landlords with average income &gt;$150k.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First engagement with NRA for many taxpayers in Western Rural, increased awareness. Interaction with enumerators generally positive, good potential for future.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Many lessons learnt on implementation challenges, useful for future expansion to other areas of the countries.</a:t>
            </a:r>
          </a:p>
        </p:txBody>
      </p:sp>
    </p:spTree>
    <p:extLst>
      <p:ext uri="{BB962C8B-B14F-4D97-AF65-F5344CB8AC3E}">
        <p14:creationId xmlns:p14="http://schemas.microsoft.com/office/powerpoint/2010/main" val="322048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554F49-7571-043D-CAF5-C315318B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426"/>
            <a:ext cx="5257800" cy="432897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BMS – lessons learnt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CE9DD0B-997C-DF60-BF04-E44238213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014" y="1962819"/>
            <a:ext cx="6332078" cy="43898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Threshold</a:t>
            </a:r>
            <a:r>
              <a:rPr lang="en-GB" sz="2400" dirty="0">
                <a:latin typeface="Inter" panose="02000503000000020004"/>
              </a:rPr>
              <a:t>: </a:t>
            </a:r>
            <a:r>
              <a:rPr lang="en-GB" sz="2400" dirty="0">
                <a:latin typeface="Inter" panose="02000503000000020004"/>
                <a:cs typeface="Times New Roman" panose="02020603050405020304" pitchFamily="18" charset="0"/>
              </a:rPr>
              <a:t>≈ 28% have turnover of less than Le10,000.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Inter" panose="02000503000000020004"/>
              </a:rPr>
              <a:t>Sectoral visibility: retail shops easier to spot than professional services (72.4% vs 1.4%), potential equity consequences.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Inter" panose="02000503000000020004"/>
              </a:rPr>
              <a:t>Institutional coordination: lack of ICTs in partner institutions meant only identification on the spot, not registration.</a:t>
            </a:r>
          </a:p>
        </p:txBody>
      </p:sp>
    </p:spTree>
    <p:extLst>
      <p:ext uri="{BB962C8B-B14F-4D97-AF65-F5344CB8AC3E}">
        <p14:creationId xmlns:p14="http://schemas.microsoft.com/office/powerpoint/2010/main" val="364476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A226-6C59-1C91-B6A4-D6E09054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426"/>
            <a:ext cx="5257800" cy="432897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BMS – lessons learnt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2C63-18AE-ACF1-47EE-0356625EFE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49" y="1962819"/>
            <a:ext cx="6096001" cy="424879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Threshold</a:t>
            </a:r>
            <a:r>
              <a:rPr lang="en-GB" sz="2400" dirty="0">
                <a:latin typeface="Inter" panose="02000503000000020004"/>
              </a:rPr>
              <a:t>: </a:t>
            </a:r>
            <a:r>
              <a:rPr lang="en-GB" sz="2400" dirty="0">
                <a:latin typeface="Inter" panose="02000503000000020004"/>
                <a:cs typeface="Times New Roman" panose="02020603050405020304" pitchFamily="18" charset="0"/>
              </a:rPr>
              <a:t>≈ 28% have turnover of less than Le10,000.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Inter" panose="02000503000000020004"/>
              </a:rPr>
              <a:t>Sectoral visibility: retail shops easier to spot than professional services (72.4% vs 1.4%), potential equity consequences.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Inter" panose="02000503000000020004"/>
              </a:rPr>
              <a:t>Institutional coordination: lack of ICTs in partner institutions meant only identification on the spot, not registration.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Inter" panose="02000503000000020004"/>
              </a:rPr>
              <a:t>Sensitisation: key to reduce resistance &amp; smoothen process, more required.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Inter" panose="02000503000000020004"/>
              </a:rPr>
              <a:t>IDs: sensitive for taxpayers, crucial for enumerators.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57B8F5-6EE8-51EE-7348-81238CB3D7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-24353" b="-24353"/>
          <a:stretch/>
        </p:blipFill>
        <p:spPr>
          <a:xfrm>
            <a:off x="6483350" y="0"/>
            <a:ext cx="5708650" cy="6858000"/>
          </a:xfrm>
        </p:spPr>
      </p:pic>
    </p:spTree>
    <p:extLst>
      <p:ext uri="{BB962C8B-B14F-4D97-AF65-F5344CB8AC3E}">
        <p14:creationId xmlns:p14="http://schemas.microsoft.com/office/powerpoint/2010/main" val="298713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554F49-7571-043D-CAF5-C315318B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426"/>
            <a:ext cx="5257800" cy="432897"/>
          </a:xfrm>
        </p:spPr>
        <p:txBody>
          <a:bodyPr>
            <a:noAutofit/>
          </a:bodyPr>
          <a:lstStyle/>
          <a:p>
            <a:pPr algn="ctr"/>
            <a:r>
              <a:rPr lang="en-GB" sz="2800" dirty="0"/>
              <a:t>Way forward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CE9DD0B-997C-DF60-BF04-E44238213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014" y="1962819"/>
            <a:ext cx="6332078" cy="438985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latin typeface="Inter" panose="02000503000000020004"/>
              </a:rPr>
              <a:t>Opening block offices key to register all identified taxpayers and provide them services.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latin typeface="Inter" panose="02000503000000020004"/>
              </a:rPr>
              <a:t>Heterogeneity: registering businesses ≠ landlords, worth considering separately?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latin typeface="Inter" panose="02000503000000020004"/>
              </a:rPr>
              <a:t>Revenue potential exists, but concentrated in few individuals/businesses.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latin typeface="Inter" panose="02000503000000020004"/>
              </a:rPr>
              <a:t>Good occasion to start “nurturing future taxpayers” if conceptualised that way – not only technical exercise, not </a:t>
            </a:r>
            <a:r>
              <a:rPr lang="en-GB" sz="2400">
                <a:latin typeface="Inter" panose="02000503000000020004"/>
              </a:rPr>
              <a:t>only revenue</a:t>
            </a:r>
          </a:p>
          <a:p>
            <a:endParaRPr lang="en-GB" sz="2400" dirty="0">
              <a:latin typeface="Inter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66415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AA63F-D923-4FBC-9F65-F5551E84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atin typeface="Spline Sans Medium"/>
              </a:rPr>
              <a:t>Thank you!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13556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E3E3C"/>
      </a:dk1>
      <a:lt1>
        <a:srgbClr val="FFFFFF"/>
      </a:lt1>
      <a:dk2>
        <a:srgbClr val="005056"/>
      </a:dk2>
      <a:lt2>
        <a:srgbClr val="E7E6E6"/>
      </a:lt2>
      <a:accent1>
        <a:srgbClr val="005056"/>
      </a:accent1>
      <a:accent2>
        <a:srgbClr val="174C30"/>
      </a:accent2>
      <a:accent3>
        <a:srgbClr val="8CD3C9"/>
      </a:accent3>
      <a:accent4>
        <a:srgbClr val="EAC33E"/>
      </a:accent4>
      <a:accent5>
        <a:srgbClr val="FF7551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aca9ac-b019-4864-ab7c-8a3fe4e7ca4a">
      <Terms xmlns="http://schemas.microsoft.com/office/infopath/2007/PartnerControls"/>
    </lcf76f155ced4ddcb4097134ff3c332f>
    <TaxCatchAll xmlns="cd801cac-ecc3-4071-9962-0c6f689227a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94BDADACDF649813B3EA8A48E6D2D" ma:contentTypeVersion="16" ma:contentTypeDescription="Create a new document." ma:contentTypeScope="" ma:versionID="daff8c001db38059e472747a4b6e8d70">
  <xsd:schema xmlns:xsd="http://www.w3.org/2001/XMLSchema" xmlns:xs="http://www.w3.org/2001/XMLSchema" xmlns:p="http://schemas.microsoft.com/office/2006/metadata/properties" xmlns:ns2="1baca9ac-b019-4864-ab7c-8a3fe4e7ca4a" xmlns:ns3="cd801cac-ecc3-4071-9962-0c6f689227a6" targetNamespace="http://schemas.microsoft.com/office/2006/metadata/properties" ma:root="true" ma:fieldsID="371b2dcf282b025a2f835d134ec9d394" ns2:_="" ns3:_="">
    <xsd:import namespace="1baca9ac-b019-4864-ab7c-8a3fe4e7ca4a"/>
    <xsd:import namespace="cd801cac-ecc3-4071-9962-0c6f68922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ca9ac-b019-4864-ab7c-8a3fe4e7c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4ba098-d835-43ce-a8fa-9033e0502c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01cac-ecc3-4071-9962-0c6f689227a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2557d5-ac84-4d73-b930-909a43d275e2}" ma:internalName="TaxCatchAll" ma:showField="CatchAllData" ma:web="cd801cac-ecc3-4071-9962-0c6f689227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C3C24B-9453-4228-8C4A-D988BA04790C}">
  <ds:schemaRefs>
    <ds:schemaRef ds:uri="7eae2ece-0968-4594-aa15-c7cd0adc24b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B8E0692-1BC0-4DE1-8616-08E3321F4079}"/>
</file>

<file path=customXml/itemProps3.xml><?xml version="1.0" encoding="utf-8"?>
<ds:datastoreItem xmlns:ds="http://schemas.openxmlformats.org/officeDocument/2006/customXml" ds:itemID="{B74A9381-F6E6-446D-839A-CBBD324127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447</Words>
  <Application>Microsoft Office PowerPoint</Application>
  <PresentationFormat>Widescreen</PresentationFormat>
  <Paragraphs>50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Inter</vt:lpstr>
      <vt:lpstr>Spline Sans Medium</vt:lpstr>
      <vt:lpstr>Wingdings</vt:lpstr>
      <vt:lpstr>Office Theme</vt:lpstr>
      <vt:lpstr>Catch them if you can  The BMS registration phase in Freetown</vt:lpstr>
      <vt:lpstr>Taxpayers registration &amp; DRM</vt:lpstr>
      <vt:lpstr>The Block Management System</vt:lpstr>
      <vt:lpstr>The Block Management System</vt:lpstr>
      <vt:lpstr>BMS - key gains</vt:lpstr>
      <vt:lpstr>BMS – lessons learnt</vt:lpstr>
      <vt:lpstr>BMS – lessons learnt</vt:lpstr>
      <vt:lpstr>Way forward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Watson</dc:creator>
  <cp:lastModifiedBy>Giovanni Occhiali</cp:lastModifiedBy>
  <cp:revision>101</cp:revision>
  <dcterms:created xsi:type="dcterms:W3CDTF">2022-06-27T13:57:36Z</dcterms:created>
  <dcterms:modified xsi:type="dcterms:W3CDTF">2022-12-05T17:41:21Z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0x010100C6B94BDADACDF649813B3EA8A48E6D2D</vt:lpwstr>
  </property>
</Properties>
</file>